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91" r:id="rId3"/>
    <p:sldId id="257" r:id="rId4"/>
    <p:sldId id="298" r:id="rId5"/>
    <p:sldId id="289" r:id="rId6"/>
    <p:sldId id="295" r:id="rId7"/>
    <p:sldId id="301" r:id="rId8"/>
    <p:sldId id="302" r:id="rId9"/>
    <p:sldId id="303" r:id="rId10"/>
    <p:sldId id="299" r:id="rId11"/>
    <p:sldId id="292" r:id="rId12"/>
    <p:sldId id="293" r:id="rId13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5BA7"/>
    <a:srgbClr val="5CC1CD"/>
    <a:srgbClr val="3392C3"/>
    <a:srgbClr val="3254A2"/>
    <a:srgbClr val="3353A0"/>
    <a:srgbClr val="A6D9DE"/>
    <a:srgbClr val="1B325D"/>
    <a:srgbClr val="334E9D"/>
    <a:srgbClr val="325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87"/>
    <p:restoredTop sz="96805"/>
  </p:normalViewPr>
  <p:slideViewPr>
    <p:cSldViewPr snapToGrid="0" snapToObjects="1">
      <p:cViewPr varScale="1">
        <p:scale>
          <a:sx n="74" d="100"/>
          <a:sy n="74" d="100"/>
        </p:scale>
        <p:origin x="24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42" d="100"/>
          <a:sy n="42" d="100"/>
        </p:scale>
        <p:origin x="440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050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978F9-FC86-9269-A519-408383043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3E76F0-263B-A0BA-9F67-B19966853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A6A20-95AF-4261-5F3B-CCF2AF10B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B0EAB-313F-0DFF-3E53-3C4D73DA63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86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23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89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17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95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72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D4AA2-BA0F-D9D3-91FB-C803E64BD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B0AE1E-BA59-28D5-8469-2AA05633AD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F7F9C1-4D78-4DAF-2DB6-3AE70E10C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F511F-289E-A5A3-0022-8A452D81CA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06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659FF-B096-BA85-38CD-781FF5EFA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C8346F-3FE2-3D50-30FF-811616BBFD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B7E3B-414E-CBF0-5745-FC3424EB2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58E21-4528-52B3-79F1-BE73B28786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24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013CC-D0F8-FA09-75AC-0E9BD1AEB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800F7-754C-A833-1B5C-3D6101006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7DF940-5C02-EA34-083E-CEACAFECB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9F1B-08BD-05B5-4C86-B05C20DAF1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80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32520" y="483489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200">
                <a:latin typeface="Arial"/>
                <a:ea typeface="Arial"/>
                <a:cs typeface="Arial"/>
              </a:defRPr>
            </a:lvl1pPr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32520" y="483489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200">
                <a:latin typeface="Arial"/>
                <a:ea typeface="Arial"/>
                <a:cs typeface="Arial"/>
              </a:defRPr>
            </a:lvl1pPr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://htmlbook.ru/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14400" y="3514725"/>
            <a:ext cx="8643668" cy="3257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10800"/>
              </a:lnSpc>
            </a:pPr>
            <a:r>
              <a:rPr lang="ru-RU" sz="4000" b="1" dirty="0">
                <a:solidFill>
                  <a:srgbClr val="FFFFFF"/>
                </a:solidFill>
                <a:latin typeface="Montserrat SemiBold" pitchFamily="2" charset="0"/>
                <a:ea typeface="Montserrat Medium" pitchFamily="34" charset="-122"/>
                <a:cs typeface="Montserrat Medium" pitchFamily="34" charset="-120"/>
              </a:rPr>
              <a:t>Создание сайта</a:t>
            </a:r>
            <a:r>
              <a:rPr lang="en-US" sz="4000" b="1" dirty="0">
                <a:solidFill>
                  <a:srgbClr val="FFFFFF"/>
                </a:solidFill>
                <a:latin typeface="Montserrat SemiBold" pitchFamily="2" charset="0"/>
                <a:ea typeface="Montserrat Medium" pitchFamily="34" charset="-122"/>
                <a:cs typeface="Montserrat Medium" pitchFamily="34" charset="-120"/>
              </a:rPr>
              <a:t>:</a:t>
            </a:r>
            <a:r>
              <a:rPr lang="ru-RU" sz="4000" b="1" dirty="0">
                <a:solidFill>
                  <a:srgbClr val="FFFFFF"/>
                </a:solidFill>
                <a:latin typeface="Montserrat SemiBold" pitchFamily="2" charset="0"/>
                <a:ea typeface="Montserrat Medium" pitchFamily="34" charset="-122"/>
                <a:cs typeface="Montserrat Medium" pitchFamily="34" charset="-120"/>
              </a:rPr>
              <a:t>”Волонтерство в ГБОУ Школа №2051 </a:t>
            </a:r>
            <a:r>
              <a:rPr lang="ru-RU" sz="4000" b="1" dirty="0" err="1">
                <a:solidFill>
                  <a:srgbClr val="FFFFFF"/>
                </a:solidFill>
                <a:latin typeface="Montserrat SemiBold" pitchFamily="2" charset="0"/>
                <a:ea typeface="Montserrat Medium" pitchFamily="34" charset="-122"/>
                <a:cs typeface="Montserrat Medium" pitchFamily="34" charset="-120"/>
              </a:rPr>
              <a:t>г.Москвы</a:t>
            </a:r>
            <a:r>
              <a:rPr lang="ru-RU" sz="4000" b="1" dirty="0">
                <a:solidFill>
                  <a:srgbClr val="FFFFFF"/>
                </a:solidFill>
                <a:latin typeface="Montserrat SemiBold" pitchFamily="2" charset="0"/>
                <a:ea typeface="Montserrat Medium" pitchFamily="34" charset="-122"/>
                <a:cs typeface="Montserrat Medium" pitchFamily="34" charset="-120"/>
              </a:rPr>
              <a:t>”</a:t>
            </a:r>
            <a:endParaRPr lang="en-US" sz="4000" b="1" dirty="0">
              <a:solidFill>
                <a:srgbClr val="FFFFFF"/>
              </a:solidFill>
              <a:latin typeface="Montserrat SemiBold" pitchFamily="2" charset="0"/>
              <a:ea typeface="Montserrat Medium" pitchFamily="34" charset="-122"/>
              <a:cs typeface="Montserrat Medium" pitchFamily="34" charset="-120"/>
            </a:endParaRPr>
          </a:p>
        </p:txBody>
      </p:sp>
      <p:sp>
        <p:nvSpPr>
          <p:cNvPr id="4" name="N"/>
          <p:cNvSpPr/>
          <p:nvPr/>
        </p:nvSpPr>
        <p:spPr>
          <a:xfrm>
            <a:off x="11468100" y="3381554"/>
            <a:ext cx="6553200" cy="255252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3200" kern="0" spc="-75" dirty="0" err="1">
                <a:solidFill>
                  <a:srgbClr val="5CC1CD"/>
                </a:solidFill>
                <a:ea typeface="Montserrat Regular" pitchFamily="34" charset="-122"/>
                <a:cs typeface="Montserrat Regular" pitchFamily="34" charset="-120"/>
              </a:rPr>
              <a:t>Проект</a:t>
            </a:r>
            <a:r>
              <a:rPr lang="en-US" sz="3200" kern="0" spc="-75" dirty="0">
                <a:solidFill>
                  <a:srgbClr val="5CC1CD"/>
                </a:solidFill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200" kern="0" spc="-75" dirty="0" err="1">
                <a:solidFill>
                  <a:srgbClr val="5CC1CD"/>
                </a:solidFill>
                <a:ea typeface="Montserrat Regular" pitchFamily="34" charset="-122"/>
                <a:cs typeface="Montserrat Regular" pitchFamily="34" charset="-120"/>
              </a:rPr>
              <a:t>выполнил</a:t>
            </a:r>
            <a:r>
              <a:rPr lang="ru-RU" sz="3200" kern="0" spc="-75" dirty="0">
                <a:solidFill>
                  <a:srgbClr val="5CC1CD"/>
                </a:solidFill>
                <a:ea typeface="Montserrat Regular" pitchFamily="34" charset="-122"/>
                <a:cs typeface="Montserrat Regular" pitchFamily="34" charset="-120"/>
              </a:rPr>
              <a:t>и:</a:t>
            </a:r>
            <a:r>
              <a:rPr lang="en-US" sz="2400" kern="0" spc="-75" dirty="0">
                <a:solidFill>
                  <a:srgbClr val="BDE3FF"/>
                </a:solidFill>
                <a:latin typeface="Montserrat Medium" panose="00000600000000000000" pitchFamily="2" charset="-52"/>
                <a:ea typeface="Montserrat Regular" pitchFamily="34" charset="-122"/>
                <a:cs typeface="Montserrat Regular" pitchFamily="34" charset="-120"/>
              </a:rPr>
              <a:t>
</a:t>
            </a:r>
            <a:r>
              <a:rPr lang="en-US" sz="2400" b="1" kern="0" spc="-75" dirty="0">
                <a:solidFill>
                  <a:srgbClr val="325CA8"/>
                </a:solidFill>
                <a:latin typeface="Montserrat Medium" panose="00000600000000000000" pitchFamily="2" charset="-52"/>
                <a:ea typeface="Montserrat Bold" pitchFamily="34" charset="-122"/>
                <a:cs typeface="Montserrat Bold" pitchFamily="34" charset="-120"/>
              </a:rPr>
              <a:t>
</a:t>
            </a:r>
            <a:r>
              <a:rPr lang="ru-RU" sz="2800" b="1" kern="0" spc="-75" dirty="0" err="1">
                <a:solidFill>
                  <a:srgbClr val="325CA8"/>
                </a:solidFill>
                <a:ea typeface="Montserrat Bold" pitchFamily="34" charset="-122"/>
                <a:cs typeface="Montserrat Bold" pitchFamily="34" charset="-120"/>
              </a:rPr>
              <a:t>Расоева</a:t>
            </a:r>
            <a:r>
              <a:rPr lang="ru-RU" sz="2800" b="1" kern="0" spc="-75" dirty="0">
                <a:solidFill>
                  <a:srgbClr val="325CA8"/>
                </a:solidFill>
                <a:ea typeface="Montserrat Bold" pitchFamily="34" charset="-122"/>
                <a:cs typeface="Montserrat Bold" pitchFamily="34" charset="-120"/>
              </a:rPr>
              <a:t> Вероника и Садыкова Аделина</a:t>
            </a:r>
            <a:r>
              <a:rPr lang="en-US" sz="2800" b="1" kern="0" spc="-75" dirty="0">
                <a:solidFill>
                  <a:srgbClr val="325CA8"/>
                </a:solidFill>
                <a:ea typeface="Montserrat Bold" pitchFamily="34" charset="-122"/>
                <a:cs typeface="Montserrat Bold" pitchFamily="34" charset="-120"/>
              </a:rPr>
              <a:t> </a:t>
            </a:r>
          </a:p>
          <a:p>
            <a:pPr marL="0" indent="0" algn="l">
              <a:buNone/>
            </a:pPr>
            <a:r>
              <a:rPr lang="ru-RU" sz="2800" b="1" kern="0" spc="-75" dirty="0">
                <a:solidFill>
                  <a:srgbClr val="325CA8"/>
                </a:solidFill>
                <a:ea typeface="Montserrat Bold" pitchFamily="34" charset="-122"/>
                <a:cs typeface="Montserrat Bold" pitchFamily="34" charset="-120"/>
              </a:rPr>
              <a:t>ГБОУ Школа №2051</a:t>
            </a:r>
            <a:endParaRPr lang="en-US" sz="2800" b="1" kern="0" spc="-75" dirty="0">
              <a:solidFill>
                <a:srgbClr val="325CA8"/>
              </a:solidFill>
              <a:ea typeface="Montserrat Bold" pitchFamily="34" charset="-122"/>
              <a:cs typeface="Montserrat Bold" pitchFamily="34" charset="-120"/>
            </a:endParaRPr>
          </a:p>
          <a:p>
            <a:pPr marL="0" indent="0" algn="l">
              <a:buNone/>
            </a:pPr>
            <a:r>
              <a:rPr lang="en-US" sz="2800" b="1" kern="0" spc="-75" dirty="0">
                <a:solidFill>
                  <a:srgbClr val="325CA8"/>
                </a:solidFill>
                <a:ea typeface="Montserrat Bold" pitchFamily="34" charset="-122"/>
                <a:cs typeface="Montserrat Bold" pitchFamily="34" charset="-120"/>
              </a:rPr>
              <a:t>10 ‘</a:t>
            </a:r>
            <a:r>
              <a:rPr lang="ru-RU" sz="2800" b="1" kern="0" spc="-75" dirty="0">
                <a:solidFill>
                  <a:srgbClr val="325CA8"/>
                </a:solidFill>
                <a:ea typeface="Montserrat Bold" pitchFamily="34" charset="-122"/>
                <a:cs typeface="Montserrat Bold" pitchFamily="34" charset="-120"/>
              </a:rPr>
              <a:t>А</a:t>
            </a:r>
            <a:r>
              <a:rPr lang="en-US" sz="2800" b="1" kern="0" spc="-75" dirty="0">
                <a:solidFill>
                  <a:srgbClr val="325CA8"/>
                </a:solidFill>
                <a:ea typeface="Montserrat Bold" pitchFamily="34" charset="-122"/>
                <a:cs typeface="Montserrat Bold" pitchFamily="34" charset="-120"/>
              </a:rPr>
              <a:t>’</a:t>
            </a:r>
            <a:endParaRPr lang="en-US" sz="2800" dirty="0">
              <a:solidFill>
                <a:srgbClr val="325CA8"/>
              </a:solidFill>
            </a:endParaRPr>
          </a:p>
        </p:txBody>
      </p:sp>
      <p:sp>
        <p:nvSpPr>
          <p:cNvPr id="8" name="N">
            <a:extLst>
              <a:ext uri="{FF2B5EF4-FFF2-40B4-BE49-F238E27FC236}">
                <a16:creationId xmlns:a16="http://schemas.microsoft.com/office/drawing/2014/main" id="{B0F2CF46-D830-55A1-FE78-DD88F8DC244A}"/>
              </a:ext>
            </a:extLst>
          </p:cNvPr>
          <p:cNvSpPr/>
          <p:nvPr/>
        </p:nvSpPr>
        <p:spPr>
          <a:xfrm>
            <a:off x="11468100" y="6451551"/>
            <a:ext cx="6553200" cy="234315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ru-RU" sz="2400" kern="0" spc="-75" dirty="0">
                <a:solidFill>
                  <a:srgbClr val="5CC1CD"/>
                </a:solidFill>
                <a:latin typeface="Montserrat Medium" panose="00000600000000000000" pitchFamily="2" charset="-52"/>
                <a:ea typeface="Montserrat Regular" pitchFamily="34" charset="-122"/>
                <a:cs typeface="Montserrat Regular" pitchFamily="34" charset="-120"/>
              </a:rPr>
              <a:t>Руководитель проекта:</a:t>
            </a:r>
          </a:p>
          <a:p>
            <a:pPr marL="0" indent="0" algn="l">
              <a:buNone/>
            </a:pPr>
            <a:r>
              <a:rPr lang="en-US" sz="2400" b="1" kern="0" spc="-75" dirty="0">
                <a:solidFill>
                  <a:srgbClr val="325CA8"/>
                </a:solidFill>
                <a:latin typeface="Montserrat Medium" panose="00000600000000000000" pitchFamily="2" charset="-52"/>
                <a:ea typeface="Montserrat Bold" pitchFamily="34" charset="-122"/>
                <a:cs typeface="Montserrat Bold" pitchFamily="34" charset="-120"/>
              </a:rPr>
              <a:t>
</a:t>
            </a:r>
            <a:r>
              <a:rPr lang="ru-RU" sz="2400" kern="0" spc="-75" dirty="0">
                <a:solidFill>
                  <a:srgbClr val="325CA8"/>
                </a:solidFill>
                <a:latin typeface="Montserrat Medium" panose="00000600000000000000" pitchFamily="2" charset="-52"/>
                <a:ea typeface="Montserrat Regular" pitchFamily="34" charset="-122"/>
                <a:cs typeface="Montserrat Regular" pitchFamily="34" charset="-120"/>
              </a:rPr>
              <a:t>преподаватель ДТ «Альтаир»</a:t>
            </a:r>
          </a:p>
          <a:p>
            <a:r>
              <a:rPr lang="ru-RU" sz="2800" dirty="0"/>
              <a:t>Панов Александр Денисович</a:t>
            </a:r>
          </a:p>
          <a:p>
            <a:pPr marL="0" indent="0" algn="l">
              <a:buNone/>
            </a:pPr>
            <a:endParaRPr lang="en-US" sz="4000" b="1" dirty="0">
              <a:solidFill>
                <a:srgbClr val="325CA8"/>
              </a:solidFill>
              <a:latin typeface="Montserrat" pitchFamily="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FA946F6-861E-3936-B755-F7FD7FABB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5771" y="160303"/>
            <a:ext cx="1945529" cy="1375128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641AF4D-2676-BB43-CDE0-AE60586786BD}"/>
              </a:ext>
            </a:extLst>
          </p:cNvPr>
          <p:cNvCxnSpPr>
            <a:cxnSpLocks/>
          </p:cNvCxnSpPr>
          <p:nvPr/>
        </p:nvCxnSpPr>
        <p:spPr>
          <a:xfrm flipH="1">
            <a:off x="11468100" y="4438650"/>
            <a:ext cx="6819900" cy="0"/>
          </a:xfrm>
          <a:prstGeom prst="line">
            <a:avLst/>
          </a:prstGeom>
          <a:ln w="38100">
            <a:solidFill>
              <a:srgbClr val="5CC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475E1FB-A480-C808-FFD1-74B86A1A6E8A}"/>
              </a:ext>
            </a:extLst>
          </p:cNvPr>
          <p:cNvCxnSpPr>
            <a:cxnSpLocks/>
          </p:cNvCxnSpPr>
          <p:nvPr/>
        </p:nvCxnSpPr>
        <p:spPr>
          <a:xfrm flipH="1">
            <a:off x="11468100" y="7341870"/>
            <a:ext cx="6838950" cy="0"/>
          </a:xfrm>
          <a:prstGeom prst="line">
            <a:avLst/>
          </a:prstGeom>
          <a:ln w="38100">
            <a:solidFill>
              <a:srgbClr val="5CC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0E9919-4C14-173A-1224-D0C90529A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9BFF2613-81A2-61F1-5F06-A6A8D5E52E63}"/>
              </a:ext>
            </a:extLst>
          </p:cNvPr>
          <p:cNvSpPr/>
          <p:nvPr/>
        </p:nvSpPr>
        <p:spPr>
          <a:xfrm>
            <a:off x="-921096" y="619260"/>
            <a:ext cx="8434005" cy="1375128"/>
          </a:xfrm>
          <a:prstGeom prst="roundRect">
            <a:avLst/>
          </a:prstGeom>
          <a:gradFill>
            <a:gsLst>
              <a:gs pos="50000">
                <a:srgbClr val="3392C3"/>
              </a:gs>
              <a:gs pos="0">
                <a:srgbClr val="3353A0"/>
              </a:gs>
              <a:gs pos="100000">
                <a:srgbClr val="A6D9D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7E88F92-212F-77EB-3020-DE5D53441FCB}"/>
              </a:ext>
            </a:extLst>
          </p:cNvPr>
          <p:cNvSpPr/>
          <p:nvPr/>
        </p:nvSpPr>
        <p:spPr>
          <a:xfrm>
            <a:off x="1143000" y="2949644"/>
            <a:ext cx="7574090" cy="4387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</a:t>
            </a:r>
            <a:r>
              <a:rPr lang="ru-RU" sz="2800" dirty="0"/>
              <a:t>тало понятно, что сайт является эффективным инструментом для информирования учащихся и педагогов о возможностях участия в добровольческой деятельности. Через удобную структуру и понятный интерфейс пользователи могут быстро узнать о направлениях волонтёрства, мероприятиях и способах помощи.</a:t>
            </a:r>
          </a:p>
        </p:txBody>
      </p:sp>
      <p:sp>
        <p:nvSpPr>
          <p:cNvPr id="11" name="default_name">
            <a:extLst>
              <a:ext uri="{FF2B5EF4-FFF2-40B4-BE49-F238E27FC236}">
                <a16:creationId xmlns:a16="http://schemas.microsoft.com/office/drawing/2014/main" id="{17CDB05C-3A36-6569-119F-547C4BFB039A}"/>
              </a:ext>
            </a:extLst>
          </p:cNvPr>
          <p:cNvSpPr/>
          <p:nvPr/>
        </p:nvSpPr>
        <p:spPr>
          <a:xfrm>
            <a:off x="1143000" y="720583"/>
            <a:ext cx="6048632" cy="1038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7200" b="1" dirty="0">
                <a:solidFill>
                  <a:schemeClr val="bg1"/>
                </a:solidFill>
                <a:latin typeface="Montserrat" pitchFamily="2" charset="0"/>
                <a:ea typeface="Inter Medium" pitchFamily="34" charset="-122"/>
                <a:cs typeface="Inter Medium" pitchFamily="34" charset="-120"/>
              </a:rPr>
              <a:t>Выводы</a:t>
            </a:r>
            <a:endParaRPr lang="en-US" sz="7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3CBBFB-8C12-C4A3-ECDC-5552BE370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5771" y="160303"/>
            <a:ext cx="1945529" cy="13751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BBAD32-E548-3213-8245-5873639A20A2}"/>
              </a:ext>
            </a:extLst>
          </p:cNvPr>
          <p:cNvSpPr txBox="1"/>
          <p:nvPr/>
        </p:nvSpPr>
        <p:spPr>
          <a:xfrm>
            <a:off x="17833588" y="9719150"/>
            <a:ext cx="5309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3353A0"/>
                </a:solidFill>
                <a:latin typeface="Montserrat Medium" pitchFamily="2" charset="0"/>
              </a:rPr>
              <a:t>10</a:t>
            </a:r>
            <a:endParaRPr lang="ru-RU" sz="2600" dirty="0">
              <a:solidFill>
                <a:srgbClr val="3353A0"/>
              </a:solidFill>
              <a:latin typeface="Montserrat Medium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1C35E3-41C1-951F-DCA7-B0C5930EFB4A}"/>
              </a:ext>
            </a:extLst>
          </p:cNvPr>
          <p:cNvSpPr txBox="1"/>
          <p:nvPr/>
        </p:nvSpPr>
        <p:spPr>
          <a:xfrm>
            <a:off x="9570912" y="2949644"/>
            <a:ext cx="67419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Процесс разработки показал, что даже с помощью простых технологий (</a:t>
            </a:r>
            <a:r>
              <a:rPr lang="en" sz="2800" dirty="0"/>
              <a:t>HTML, CSS </a:t>
            </a:r>
            <a:r>
              <a:rPr lang="ru-RU" sz="2800" dirty="0"/>
              <a:t>и </a:t>
            </a:r>
            <a:r>
              <a:rPr lang="en" sz="2800" dirty="0"/>
              <a:t>JavaScript) </a:t>
            </a:r>
            <a:r>
              <a:rPr lang="ru-RU" sz="2800" dirty="0"/>
              <a:t>можно создать современный, наглядный и функциональный ресурс. Это доказывает, что школьники могут самостоятельно участвовать в создании полезных цифровых проектов</a:t>
            </a:r>
            <a:r>
              <a:rPr lang="en-US" sz="2800" dirty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18213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efault_name">
            <a:extLst>
              <a:ext uri="{FF2B5EF4-FFF2-40B4-BE49-F238E27FC236}">
                <a16:creationId xmlns:a16="http://schemas.microsoft.com/office/drawing/2014/main" id="{20AB499D-F4C5-CF41-20F6-660F6B0965C3}"/>
              </a:ext>
            </a:extLst>
          </p:cNvPr>
          <p:cNvSpPr/>
          <p:nvPr/>
        </p:nvSpPr>
        <p:spPr>
          <a:xfrm>
            <a:off x="1143000" y="862123"/>
            <a:ext cx="9137074" cy="213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100"/>
              </a:lnSpc>
              <a:buNone/>
            </a:pPr>
            <a:r>
              <a:rPr lang="ru-RU" sz="7200" b="1" dirty="0">
                <a:solidFill>
                  <a:srgbClr val="325CA8"/>
                </a:solidFill>
                <a:latin typeface="Montserrat" pitchFamily="2" charset="0"/>
                <a:ea typeface="Inter Medium" pitchFamily="34" charset="-122"/>
                <a:cs typeface="Inter Medium" pitchFamily="34" charset="-120"/>
              </a:rPr>
              <a:t>Дальнейшее</a:t>
            </a:r>
            <a:br>
              <a:rPr lang="ru-RU" sz="7200" b="1" dirty="0">
                <a:solidFill>
                  <a:srgbClr val="325CA8"/>
                </a:solidFill>
                <a:latin typeface="Montserrat" pitchFamily="2" charset="0"/>
                <a:ea typeface="Inter Medium" pitchFamily="34" charset="-122"/>
                <a:cs typeface="Inter Medium" pitchFamily="34" charset="-120"/>
              </a:rPr>
            </a:br>
            <a:r>
              <a:rPr lang="ru-RU" sz="7200" b="1" dirty="0">
                <a:solidFill>
                  <a:srgbClr val="325CA8"/>
                </a:solidFill>
                <a:latin typeface="Montserrat" pitchFamily="2" charset="0"/>
                <a:ea typeface="Inter Medium" pitchFamily="34" charset="-122"/>
                <a:cs typeface="Inter Medium" pitchFamily="34" charset="-120"/>
              </a:rPr>
              <a:t>развитие проекта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11FFDC6-489F-ED73-DBE3-CC0346A135FB}"/>
              </a:ext>
            </a:extLst>
          </p:cNvPr>
          <p:cNvSpPr/>
          <p:nvPr/>
        </p:nvSpPr>
        <p:spPr>
          <a:xfrm>
            <a:off x="1463041" y="3949602"/>
            <a:ext cx="11178540" cy="5769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В дальнейшем планируется активное развитие и совершенствование сайта. Мы будем регулярно пополнять его новой актуальной информацией о волонтёрских акциях, мероприятиях, направлениях помощи и достижениях нашей школы.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Мы планируем сделать его полностью адаптивным, чтобы им было удобно пользоваться как на компьютерах, так и на планшетах и мобильных телефонах. Это обеспечит доступность информации для каждого пользователя в любое время и в любом месте.</a:t>
            </a:r>
          </a:p>
          <a:p>
            <a:endParaRPr 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B20A1E-8313-4EC3-5DF8-80F5FFF1C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5771" y="160303"/>
            <a:ext cx="1945529" cy="1375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BEBB3B-A72E-A4E1-CDA6-6CDB0C4F6C00}"/>
              </a:ext>
            </a:extLst>
          </p:cNvPr>
          <p:cNvSpPr txBox="1"/>
          <p:nvPr/>
        </p:nvSpPr>
        <p:spPr>
          <a:xfrm>
            <a:off x="17833588" y="9719150"/>
            <a:ext cx="4315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3353A0"/>
                </a:solidFill>
                <a:latin typeface="Montserrat Medium" pitchFamily="2" charset="0"/>
              </a:rPr>
              <a:t>11</a:t>
            </a:r>
            <a:endParaRPr lang="ru-RU" sz="2600" dirty="0">
              <a:solidFill>
                <a:srgbClr val="3353A0"/>
              </a:solidFill>
              <a:latin typeface="Montserrat Medium" pitchFamily="2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7BFC304-A295-7533-DE74-D73D622B72BF}"/>
              </a:ext>
            </a:extLst>
          </p:cNvPr>
          <p:cNvSpPr/>
          <p:nvPr/>
        </p:nvSpPr>
        <p:spPr>
          <a:xfrm>
            <a:off x="-1" y="3188111"/>
            <a:ext cx="12023726" cy="131848"/>
          </a:xfrm>
          <a:prstGeom prst="rect">
            <a:avLst/>
          </a:prstGeom>
          <a:gradFill flip="none" rotWithShape="1">
            <a:gsLst>
              <a:gs pos="0">
                <a:srgbClr val="3254A2"/>
              </a:gs>
              <a:gs pos="50000">
                <a:srgbClr val="3392C3"/>
              </a:gs>
              <a:gs pos="100000">
                <a:srgbClr val="5CC1CD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9D7B65-B75F-2D8B-7A35-DF708FFF5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914" y="3409321"/>
            <a:ext cx="1916327" cy="19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56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211FFDC6-489F-ED73-DBE3-CC0346A135FB}"/>
              </a:ext>
            </a:extLst>
          </p:cNvPr>
          <p:cNvSpPr/>
          <p:nvPr/>
        </p:nvSpPr>
        <p:spPr>
          <a:xfrm>
            <a:off x="1142999" y="3949602"/>
            <a:ext cx="11210027" cy="5769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[</a:t>
            </a:r>
            <a:r>
              <a:rPr lang="ru-RU" sz="2800" dirty="0"/>
              <a:t>Электронный ресурс]. 2002 – 2022. URL: </a:t>
            </a:r>
            <a:r>
              <a:rPr lang="ru-RU" sz="2800" u="sng" dirty="0">
                <a:hlinkClick r:id="rId4"/>
              </a:rPr>
              <a:t>http://htmlbook.ru/HTML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[Учебник]. Изучаем HTML, XHTML и CSS. 2-е изд. — СПб.: Питер, 2014. — 720 с.: ил. — (Серия «Head First </a:t>
            </a:r>
            <a:r>
              <a:rPr lang="ru-RU" sz="2800" dirty="0" err="1"/>
              <a:t>O’Reilly</a:t>
            </a:r>
            <a:r>
              <a:rPr lang="ru-RU" sz="2800" dirty="0"/>
              <a:t>»)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[Учебник]. Программирование на PHP в примерах и задачах / Алексей Васильев. — Москва : Эксмо, 2021. — 352 с. — (Российский компьютерный бестселлер)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[Учебник]. Новая большая книга CSS. — СПб.: Питер, 2016. — 720 с.: ил. — (Серия «Бестселлеры </a:t>
            </a:r>
            <a:r>
              <a:rPr lang="ru-RU" sz="2800" dirty="0" err="1"/>
              <a:t>O’Reilly</a:t>
            </a:r>
            <a:r>
              <a:rPr lang="ru-RU" sz="2800" dirty="0"/>
              <a:t>»).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[Учебник]. HTML и CSS. Разработка и дизайн веб-сайтов /Джон </a:t>
            </a:r>
            <a:r>
              <a:rPr lang="ru-RU" sz="2800" dirty="0" err="1"/>
              <a:t>Дакетт</a:t>
            </a:r>
            <a:r>
              <a:rPr lang="ru-RU" sz="2800" dirty="0"/>
              <a:t>; [пер. с англ. М. А. Райтмана]. - М.: Эксмо, 2013. -480 с.: ил.+ 1 CD. - (</a:t>
            </a:r>
            <a:r>
              <a:rPr lang="ru-RU" sz="2800" dirty="0" err="1"/>
              <a:t>Мировойкомпьютерный</a:t>
            </a:r>
            <a:r>
              <a:rPr lang="ru-RU" sz="2800" dirty="0"/>
              <a:t> бестселлер).</a:t>
            </a:r>
          </a:p>
          <a:p>
            <a:pPr marL="0" indent="0" algn="l">
              <a:lnSpc>
                <a:spcPts val="4320"/>
              </a:lnSpc>
              <a:spcAft>
                <a:spcPts val="4500"/>
              </a:spcAft>
              <a:buNone/>
            </a:pPr>
            <a:endParaRPr lang="ru-RU" sz="3200" dirty="0">
              <a:solidFill>
                <a:srgbClr val="1C1628"/>
              </a:solidFill>
              <a:latin typeface="Montserrat Medium" pitchFamily="2" charset="0"/>
              <a:ea typeface="Inter Regular" pitchFamily="34" charset="-122"/>
              <a:cs typeface="Inter Regular" pitchFamily="34" charset="-12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611B86-1864-A6D2-8BEA-5425E88FF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75771" y="160303"/>
            <a:ext cx="1945529" cy="1375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F940D-5D97-82F3-C35D-12FE21C1F6B2}"/>
              </a:ext>
            </a:extLst>
          </p:cNvPr>
          <p:cNvSpPr txBox="1"/>
          <p:nvPr/>
        </p:nvSpPr>
        <p:spPr>
          <a:xfrm>
            <a:off x="17833588" y="9719150"/>
            <a:ext cx="4988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3353A0"/>
                </a:solidFill>
                <a:latin typeface="Montserrat Medium" pitchFamily="2" charset="0"/>
              </a:rPr>
              <a:t>12</a:t>
            </a:r>
            <a:endParaRPr lang="ru-RU" sz="2600" dirty="0">
              <a:solidFill>
                <a:srgbClr val="3353A0"/>
              </a:solidFill>
              <a:latin typeface="Montserrat Medium" pitchFamily="2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8D58500-7556-013B-2FA3-57B2D8DF7BBA}"/>
              </a:ext>
            </a:extLst>
          </p:cNvPr>
          <p:cNvSpPr/>
          <p:nvPr/>
        </p:nvSpPr>
        <p:spPr>
          <a:xfrm>
            <a:off x="-2" y="3188111"/>
            <a:ext cx="14484351" cy="131848"/>
          </a:xfrm>
          <a:prstGeom prst="rect">
            <a:avLst/>
          </a:prstGeom>
          <a:gradFill flip="none" rotWithShape="1">
            <a:gsLst>
              <a:gs pos="0">
                <a:srgbClr val="3254A2"/>
              </a:gs>
              <a:gs pos="50000">
                <a:srgbClr val="3392C3"/>
              </a:gs>
              <a:gs pos="100000">
                <a:srgbClr val="5CC1CD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default_name">
            <a:extLst>
              <a:ext uri="{FF2B5EF4-FFF2-40B4-BE49-F238E27FC236}">
                <a16:creationId xmlns:a16="http://schemas.microsoft.com/office/drawing/2014/main" id="{E7368BFF-419B-DF09-6F52-1A78D673C90A}"/>
              </a:ext>
            </a:extLst>
          </p:cNvPr>
          <p:cNvSpPr/>
          <p:nvPr/>
        </p:nvSpPr>
        <p:spPr>
          <a:xfrm>
            <a:off x="1142999" y="862123"/>
            <a:ext cx="12656127" cy="213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7200" b="1" dirty="0">
                <a:solidFill>
                  <a:srgbClr val="325CA8"/>
                </a:solidFill>
                <a:latin typeface="Montserrat" pitchFamily="2" charset="0"/>
                <a:ea typeface="Inter Medium" pitchFamily="34" charset="-122"/>
                <a:cs typeface="Inter Medium" pitchFamily="34" charset="-120"/>
              </a:rPr>
              <a:t>Список использованных источников</a:t>
            </a:r>
          </a:p>
        </p:txBody>
      </p:sp>
    </p:spTree>
    <p:extLst>
      <p:ext uri="{BB962C8B-B14F-4D97-AF65-F5344CB8AC3E}">
        <p14:creationId xmlns:p14="http://schemas.microsoft.com/office/powerpoint/2010/main" val="145189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25416" y="1758808"/>
            <a:ext cx="9985076" cy="7012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20"/>
              </a:lnSpc>
              <a:spcAft>
                <a:spcPts val="4500"/>
              </a:spcAft>
              <a:buNone/>
            </a:pPr>
            <a:endParaRPr lang="ru-RU" sz="3200" dirty="0">
              <a:latin typeface="Montserrat Medium" pitchFamily="2" charset="0"/>
              <a:ea typeface="Inter Regular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Человек, заинтересованный в волонтёрском деле, может узнать о нём что-то новое и даже найти себя в нём с помощью теста.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﻿﻿В современных условиях волонтёрская деятельность становится всё более востребованной: растёт количество социальных инициатив, мероприятий, благотворительных акций и проектов помощи людям, животным и экологии</a:t>
            </a:r>
            <a:r>
              <a:rPr lang="en-US" sz="4800" dirty="0"/>
              <a:t>.</a:t>
            </a:r>
            <a:endParaRPr lang="ru-RU" sz="4800" dirty="0">
              <a:ea typeface="Inter Regular" pitchFamily="34" charset="-122"/>
            </a:endParaRPr>
          </a:p>
          <a:p>
            <a:pPr marL="0" indent="0" algn="l">
              <a:lnSpc>
                <a:spcPts val="4320"/>
              </a:lnSpc>
              <a:spcAft>
                <a:spcPts val="4500"/>
              </a:spcAft>
              <a:buNone/>
            </a:pPr>
            <a:endParaRPr lang="ru-RU" sz="3200" dirty="0">
              <a:latin typeface="Montserrat Medium" pitchFamily="2" charset="0"/>
              <a:ea typeface="Inter Regular" pitchFamily="34" charset="-12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20B5FD-503F-1203-486E-77317B663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5771" y="619260"/>
            <a:ext cx="1945529" cy="1375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24712-0EA9-7230-BBFF-BF4C8584B939}"/>
              </a:ext>
            </a:extLst>
          </p:cNvPr>
          <p:cNvSpPr txBox="1"/>
          <p:nvPr/>
        </p:nvSpPr>
        <p:spPr>
          <a:xfrm>
            <a:off x="17833588" y="9719150"/>
            <a:ext cx="3754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600" dirty="0">
                <a:solidFill>
                  <a:srgbClr val="3353A0"/>
                </a:solidFill>
                <a:latin typeface="Montserrat Medium" pitchFamily="2" charset="0"/>
              </a:rPr>
              <a:t>2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3EFB5B0C-600F-1AD2-616C-FB85510E1778}"/>
              </a:ext>
            </a:extLst>
          </p:cNvPr>
          <p:cNvSpPr/>
          <p:nvPr/>
        </p:nvSpPr>
        <p:spPr>
          <a:xfrm>
            <a:off x="-1579418" y="619260"/>
            <a:ext cx="10723418" cy="1375128"/>
          </a:xfrm>
          <a:prstGeom prst="roundRect">
            <a:avLst/>
          </a:prstGeom>
          <a:gradFill>
            <a:gsLst>
              <a:gs pos="50000">
                <a:srgbClr val="3392C3"/>
              </a:gs>
              <a:gs pos="0">
                <a:srgbClr val="3353A0"/>
              </a:gs>
              <a:gs pos="100000">
                <a:srgbClr val="A6D9D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default_name">
            <a:extLst>
              <a:ext uri="{FF2B5EF4-FFF2-40B4-BE49-F238E27FC236}">
                <a16:creationId xmlns:a16="http://schemas.microsoft.com/office/drawing/2014/main" id="{A1B1306D-486A-265A-FCCE-E8CA9828E195}"/>
              </a:ext>
            </a:extLst>
          </p:cNvPr>
          <p:cNvSpPr/>
          <p:nvPr/>
        </p:nvSpPr>
        <p:spPr>
          <a:xfrm>
            <a:off x="1143000" y="720583"/>
            <a:ext cx="8188036" cy="1038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7200" b="1" dirty="0">
                <a:solidFill>
                  <a:schemeClr val="bg1"/>
                </a:solidFill>
                <a:latin typeface="Montserrat" pitchFamily="2" charset="0"/>
                <a:ea typeface="Inter Medium" pitchFamily="34" charset="-122"/>
                <a:cs typeface="Inter Medium" pitchFamily="34" charset="-120"/>
              </a:rPr>
              <a:t>Актуальность</a:t>
            </a:r>
            <a:endParaRPr lang="en-US" sz="7200" b="1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44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6E876501-8729-5F84-A1CE-5FD9F45F5E01}"/>
              </a:ext>
            </a:extLst>
          </p:cNvPr>
          <p:cNvSpPr/>
          <p:nvPr/>
        </p:nvSpPr>
        <p:spPr>
          <a:xfrm>
            <a:off x="-375138" y="1194858"/>
            <a:ext cx="5244320" cy="1375128"/>
          </a:xfrm>
          <a:prstGeom prst="roundRect">
            <a:avLst/>
          </a:prstGeom>
          <a:gradFill>
            <a:gsLst>
              <a:gs pos="50000">
                <a:srgbClr val="3392C3"/>
              </a:gs>
              <a:gs pos="0">
                <a:srgbClr val="3353A0"/>
              </a:gs>
              <a:gs pos="100000">
                <a:srgbClr val="A6D9D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 1"/>
          <p:cNvSpPr/>
          <p:nvPr/>
        </p:nvSpPr>
        <p:spPr>
          <a:xfrm>
            <a:off x="780689" y="3186904"/>
            <a:ext cx="6488791" cy="1126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4320"/>
              </a:lnSpc>
              <a:spcAft>
                <a:spcPts val="45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Разработать сайт с информацией о волонтёрстве и общедоступные применения</a:t>
            </a:r>
            <a:r>
              <a:rPr lang="en-US" sz="3200" dirty="0"/>
              <a:t>.</a:t>
            </a:r>
            <a:endParaRPr lang="ru-RU" sz="3200" dirty="0"/>
          </a:p>
          <a:p>
            <a:pPr marL="0" indent="0" algn="l">
              <a:lnSpc>
                <a:spcPts val="4320"/>
              </a:lnSpc>
              <a:spcAft>
                <a:spcPts val="4500"/>
              </a:spcAft>
              <a:buNone/>
            </a:pPr>
            <a:endParaRPr lang="en-US" sz="3200" dirty="0">
              <a:latin typeface="Montserrat Medium" pitchFamily="2" charset="0"/>
            </a:endParaRPr>
          </a:p>
        </p:txBody>
      </p:sp>
      <p:sp>
        <p:nvSpPr>
          <p:cNvPr id="5" name="default_name"/>
          <p:cNvSpPr/>
          <p:nvPr/>
        </p:nvSpPr>
        <p:spPr>
          <a:xfrm>
            <a:off x="9932670" y="1393986"/>
            <a:ext cx="6686550" cy="1038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100"/>
              </a:lnSpc>
              <a:buNone/>
            </a:pPr>
            <a:r>
              <a:rPr lang="en-US" sz="5400" b="1" dirty="0">
                <a:solidFill>
                  <a:srgbClr val="325CA8"/>
                </a:solidFill>
                <a:latin typeface="Montserrat" pitchFamily="2" charset="0"/>
                <a:ea typeface="Inter Medium" pitchFamily="34" charset="-122"/>
                <a:cs typeface="Inter Medium" pitchFamily="34" charset="-120"/>
              </a:rPr>
              <a:t>Задачи</a:t>
            </a:r>
            <a:endParaRPr lang="en-US" sz="6750" b="1" dirty="0">
              <a:solidFill>
                <a:srgbClr val="325CA8"/>
              </a:solidFill>
              <a:latin typeface="Montserrat" pitchFamily="2" charset="0"/>
            </a:endParaRPr>
          </a:p>
        </p:txBody>
      </p:sp>
      <p:sp>
        <p:nvSpPr>
          <p:cNvPr id="13" name="default_name">
            <a:extLst>
              <a:ext uri="{FF2B5EF4-FFF2-40B4-BE49-F238E27FC236}">
                <a16:creationId xmlns:a16="http://schemas.microsoft.com/office/drawing/2014/main" id="{20AB499D-F4C5-CF41-20F6-660F6B0965C3}"/>
              </a:ext>
            </a:extLst>
          </p:cNvPr>
          <p:cNvSpPr/>
          <p:nvPr/>
        </p:nvSpPr>
        <p:spPr>
          <a:xfrm>
            <a:off x="1143000" y="1393986"/>
            <a:ext cx="2661053" cy="1038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100"/>
              </a:lnSpc>
              <a:buNone/>
            </a:pPr>
            <a:r>
              <a:rPr lang="ru-RU" sz="7200" b="1" dirty="0">
                <a:solidFill>
                  <a:schemeClr val="bg1"/>
                </a:solidFill>
                <a:latin typeface="Montserrat" pitchFamily="2" charset="0"/>
                <a:ea typeface="Inter Medium" pitchFamily="34" charset="-122"/>
                <a:cs typeface="Inter Medium" pitchFamily="34" charset="-120"/>
              </a:rPr>
              <a:t>Цель</a:t>
            </a:r>
            <a:endParaRPr lang="en-US" sz="7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91D0D79B-1857-CDD7-DD91-22F178FFBD3C}"/>
              </a:ext>
            </a:extLst>
          </p:cNvPr>
          <p:cNvSpPr/>
          <p:nvPr/>
        </p:nvSpPr>
        <p:spPr>
          <a:xfrm>
            <a:off x="9932670" y="3186904"/>
            <a:ext cx="6877050" cy="3946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3200" dirty="0"/>
              <a:t>1</a:t>
            </a:r>
            <a:r>
              <a:rPr lang="en-US" sz="3200" dirty="0"/>
              <a:t>.</a:t>
            </a:r>
            <a:r>
              <a:rPr lang="ru-RU" sz="3200" dirty="0"/>
              <a:t>Изучения программных языков</a:t>
            </a:r>
          </a:p>
          <a:p>
            <a:r>
              <a:rPr lang="ru-RU" sz="3200" dirty="0"/>
              <a:t>2.Освоение веб-дизайна</a:t>
            </a:r>
          </a:p>
          <a:p>
            <a:r>
              <a:rPr lang="ru-RU" sz="3200" dirty="0"/>
              <a:t>3. Создание прототипа</a:t>
            </a:r>
          </a:p>
          <a:p>
            <a:r>
              <a:rPr lang="ru-RU" sz="3200" dirty="0"/>
              <a:t>4. Создание сайта</a:t>
            </a:r>
          </a:p>
          <a:p>
            <a:pPr algn="l">
              <a:lnSpc>
                <a:spcPts val="4320"/>
              </a:lnSpc>
              <a:spcAft>
                <a:spcPts val="4500"/>
              </a:spcAft>
            </a:pPr>
            <a:endParaRPr lang="ru-RU" sz="3200" dirty="0">
              <a:solidFill>
                <a:srgbClr val="1C1628"/>
              </a:solidFill>
              <a:latin typeface="Montserrat Medium" pitchFamily="2" charset="0"/>
              <a:ea typeface="Inter Regular" pitchFamily="34" charset="-122"/>
              <a:cs typeface="Inter Regular" pitchFamily="34" charset="-12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E6FC933-E14A-FD12-E7B0-87AB77FB0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5771" y="160303"/>
            <a:ext cx="1945529" cy="13751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897A11-FFCA-7491-D6DF-B1CA535F56E3}"/>
              </a:ext>
            </a:extLst>
          </p:cNvPr>
          <p:cNvSpPr txBox="1"/>
          <p:nvPr/>
        </p:nvSpPr>
        <p:spPr>
          <a:xfrm>
            <a:off x="17833588" y="9719150"/>
            <a:ext cx="3754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600" dirty="0">
                <a:solidFill>
                  <a:srgbClr val="3353A0"/>
                </a:solidFill>
                <a:latin typeface="Montserrat Medium" pitchFamily="2" charset="0"/>
              </a:rPr>
              <a:t>3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B90573D-6CD5-9CC4-6E0F-BFD99EA3B873}"/>
              </a:ext>
            </a:extLst>
          </p:cNvPr>
          <p:cNvSpPr/>
          <p:nvPr/>
        </p:nvSpPr>
        <p:spPr>
          <a:xfrm>
            <a:off x="9845646" y="2459458"/>
            <a:ext cx="8654110" cy="131848"/>
          </a:xfrm>
          <a:prstGeom prst="rect">
            <a:avLst/>
          </a:prstGeom>
          <a:gradFill flip="none" rotWithShape="1">
            <a:gsLst>
              <a:gs pos="0">
                <a:srgbClr val="3254A2"/>
              </a:gs>
              <a:gs pos="50000">
                <a:srgbClr val="3392C3"/>
              </a:gs>
              <a:gs pos="100000">
                <a:srgbClr val="5CC1CD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20B5FD-503F-1203-486E-77317B663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5771" y="619260"/>
            <a:ext cx="1945529" cy="1375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24712-0EA9-7230-BBFF-BF4C8584B939}"/>
              </a:ext>
            </a:extLst>
          </p:cNvPr>
          <p:cNvSpPr txBox="1"/>
          <p:nvPr/>
        </p:nvSpPr>
        <p:spPr>
          <a:xfrm>
            <a:off x="17833588" y="9719150"/>
            <a:ext cx="4074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600" dirty="0">
                <a:solidFill>
                  <a:srgbClr val="3353A0"/>
                </a:solidFill>
                <a:latin typeface="Montserrat Medium" pitchFamily="2" charset="0"/>
              </a:rPr>
              <a:t>4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BC0D4DEC-489B-3F72-53A0-0ECE9B786E6E}"/>
              </a:ext>
            </a:extLst>
          </p:cNvPr>
          <p:cNvSpPr/>
          <p:nvPr/>
        </p:nvSpPr>
        <p:spPr>
          <a:xfrm>
            <a:off x="720969" y="4332502"/>
            <a:ext cx="16331355" cy="4842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20"/>
              </a:lnSpc>
              <a:spcAft>
                <a:spcPts val="4500"/>
              </a:spcAft>
              <a:buNone/>
            </a:pPr>
            <a:endParaRPr lang="en-US" sz="3200" dirty="0">
              <a:latin typeface="Montserrat Medium" pitchFamily="2" charset="0"/>
            </a:endParaRPr>
          </a:p>
        </p:txBody>
      </p:sp>
      <p:sp>
        <p:nvSpPr>
          <p:cNvPr id="10" name="default_name">
            <a:extLst>
              <a:ext uri="{FF2B5EF4-FFF2-40B4-BE49-F238E27FC236}">
                <a16:creationId xmlns:a16="http://schemas.microsoft.com/office/drawing/2014/main" id="{C1C3407A-B156-A844-465E-3BD663092D63}"/>
              </a:ext>
            </a:extLst>
          </p:cNvPr>
          <p:cNvSpPr/>
          <p:nvPr/>
        </p:nvSpPr>
        <p:spPr>
          <a:xfrm>
            <a:off x="1143000" y="862123"/>
            <a:ext cx="10383982" cy="213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7200" b="1" dirty="0">
                <a:solidFill>
                  <a:srgbClr val="325BA7"/>
                </a:solidFill>
                <a:latin typeface="Montserrat" pitchFamily="2" charset="0"/>
                <a:ea typeface="Inter Medium" pitchFamily="34" charset="-122"/>
                <a:cs typeface="Inter Medium" pitchFamily="34" charset="-120"/>
              </a:rPr>
              <a:t>Методика</a:t>
            </a:r>
          </a:p>
          <a:p>
            <a:pPr marL="0" indent="0" algn="l">
              <a:buNone/>
            </a:pPr>
            <a:r>
              <a:rPr lang="ru-RU" sz="7200" b="1" dirty="0">
                <a:solidFill>
                  <a:srgbClr val="325BA7"/>
                </a:solidFill>
                <a:latin typeface="Montserrat" pitchFamily="2" charset="0"/>
                <a:ea typeface="Inter Medium" pitchFamily="34" charset="-122"/>
              </a:rPr>
              <a:t>выполнения работы</a:t>
            </a:r>
            <a:endParaRPr lang="en-US" sz="7200" b="1" dirty="0">
              <a:solidFill>
                <a:srgbClr val="325BA7"/>
              </a:solidFill>
              <a:latin typeface="Montserrat" pitchFamily="2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FCC50C-D4DE-1FA6-AAA9-76A93D8B4AB7}"/>
              </a:ext>
            </a:extLst>
          </p:cNvPr>
          <p:cNvSpPr/>
          <p:nvPr/>
        </p:nvSpPr>
        <p:spPr>
          <a:xfrm>
            <a:off x="-1" y="3188111"/>
            <a:ext cx="12671426" cy="131848"/>
          </a:xfrm>
          <a:prstGeom prst="rect">
            <a:avLst/>
          </a:prstGeom>
          <a:gradFill flip="none" rotWithShape="1">
            <a:gsLst>
              <a:gs pos="0">
                <a:srgbClr val="3254A2"/>
              </a:gs>
              <a:gs pos="50000">
                <a:srgbClr val="3392C3"/>
              </a:gs>
              <a:gs pos="100000">
                <a:srgbClr val="5CC1CD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ED6213-4B83-8688-D45A-1B460CAD417D}"/>
              </a:ext>
            </a:extLst>
          </p:cNvPr>
          <p:cNvSpPr txBox="1"/>
          <p:nvPr/>
        </p:nvSpPr>
        <p:spPr>
          <a:xfrm>
            <a:off x="720969" y="3804672"/>
            <a:ext cx="922163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00000"/>
                </a:solidFill>
                <a:effectLst/>
              </a:rPr>
              <a:t>Изучение видов волонтёрской деятельности школы, подбор текстов, изображений и материалов.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00000"/>
                </a:solidFill>
                <a:effectLst/>
              </a:rPr>
              <a:t>Разработка страниц: главная, категории волонтёрства, тест, обратная связь.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00000"/>
                </a:solidFill>
                <a:effectLst/>
              </a:rPr>
              <a:t>Подбор цветовой палитры, шрифтов и оформление блоков в едином стиле.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00000"/>
                </a:solidFill>
                <a:effectLst/>
              </a:rPr>
              <a:t>Создание страниц с использованием </a:t>
            </a:r>
            <a:r>
              <a:rPr lang="en" sz="2800" dirty="0">
                <a:solidFill>
                  <a:srgbClr val="000000"/>
                </a:solidFill>
                <a:effectLst/>
              </a:rPr>
              <a:t>HTML </a:t>
            </a:r>
            <a:r>
              <a:rPr lang="ru-RU" sz="2800" dirty="0">
                <a:solidFill>
                  <a:srgbClr val="000000"/>
                </a:solidFill>
                <a:effectLst/>
              </a:rPr>
              <a:t>и </a:t>
            </a:r>
            <a:r>
              <a:rPr lang="en" sz="2800" dirty="0">
                <a:solidFill>
                  <a:srgbClr val="000000"/>
                </a:solidFill>
                <a:effectLst/>
              </a:rPr>
              <a:t>CSS.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11814564-00C2-E0C2-AA79-8139952624F2}"/>
              </a:ext>
            </a:extLst>
          </p:cNvPr>
          <p:cNvSpPr/>
          <p:nvPr/>
        </p:nvSpPr>
        <p:spPr>
          <a:xfrm>
            <a:off x="11558905" y="3470824"/>
            <a:ext cx="6462395" cy="6494547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rgbClr val="5CC1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606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143000" y="2584070"/>
            <a:ext cx="687705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4320"/>
              </a:lnSpc>
              <a:spcAft>
                <a:spcPts val="4500"/>
              </a:spcAft>
              <a:buFont typeface="Arial" panose="020B0604020202020204" pitchFamily="34" charset="0"/>
              <a:buChar char="•"/>
            </a:pPr>
            <a:r>
              <a:rPr lang="ru-RU" sz="2800" dirty="0"/>
              <a:t>Информация на открытых источниках</a:t>
            </a:r>
          </a:p>
          <a:p>
            <a:pPr marL="0" indent="0" algn="l">
              <a:lnSpc>
                <a:spcPts val="4320"/>
              </a:lnSpc>
              <a:spcAft>
                <a:spcPts val="4500"/>
              </a:spcAft>
              <a:buNone/>
            </a:pPr>
            <a:endParaRPr lang="en-US" sz="3200" dirty="0">
              <a:latin typeface="Montserrat Medium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32670" y="3268764"/>
            <a:ext cx="6686550" cy="2771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Программное обеспечение (</a:t>
            </a:r>
            <a:r>
              <a:rPr lang="en" sz="2800" dirty="0" err="1"/>
              <a:t>VSCode</a:t>
            </a:r>
            <a:r>
              <a:rPr lang="en" sz="2800" dirty="0"/>
              <a:t>, </a:t>
            </a:r>
            <a:r>
              <a:rPr lang="en" sz="2800" dirty="0" err="1"/>
              <a:t>NotePad</a:t>
            </a:r>
            <a:r>
              <a:rPr lang="en" sz="2800" dirty="0"/>
              <a:t>++).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Компьютер на ОП </a:t>
            </a:r>
            <a:r>
              <a:rPr lang="en" sz="2800" dirty="0"/>
              <a:t>Windows 10.</a:t>
            </a:r>
          </a:p>
          <a:p>
            <a:pPr marL="0" indent="0" algn="l">
              <a:lnSpc>
                <a:spcPts val="4320"/>
              </a:lnSpc>
              <a:spcAft>
                <a:spcPts val="4500"/>
              </a:spcAft>
              <a:buNone/>
            </a:pPr>
            <a:r>
              <a:rPr lang="ru-RU" sz="3200" dirty="0">
                <a:solidFill>
                  <a:srgbClr val="1C1628"/>
                </a:solidFill>
                <a:latin typeface="Montserrat Medium" pitchFamily="2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3200" dirty="0">
                <a:solidFill>
                  <a:srgbClr val="1C1628"/>
                </a:solidFill>
                <a:latin typeface="Montserrat Medium" pitchFamily="2" charset="0"/>
                <a:ea typeface="Inter Regular" pitchFamily="34" charset="-122"/>
                <a:cs typeface="Inter Regular" pitchFamily="34" charset="-120"/>
              </a:rPr>
              <a:t>
</a:t>
            </a:r>
            <a:endParaRPr lang="en-US" sz="3200" dirty="0">
              <a:latin typeface="Montserrat Medium" pitchFamily="2" charset="0"/>
            </a:endParaRPr>
          </a:p>
        </p:txBody>
      </p:sp>
      <p:sp>
        <p:nvSpPr>
          <p:cNvPr id="8" name="default_name">
            <a:extLst>
              <a:ext uri="{FF2B5EF4-FFF2-40B4-BE49-F238E27FC236}">
                <a16:creationId xmlns:a16="http://schemas.microsoft.com/office/drawing/2014/main" id="{F4F9021D-26B4-4C3E-AD42-ECA7B33EDC81}"/>
              </a:ext>
            </a:extLst>
          </p:cNvPr>
          <p:cNvSpPr/>
          <p:nvPr/>
        </p:nvSpPr>
        <p:spPr>
          <a:xfrm>
            <a:off x="9932670" y="1046190"/>
            <a:ext cx="6686550" cy="137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4400" b="1" dirty="0">
                <a:solidFill>
                  <a:srgbClr val="325CA8"/>
                </a:solidFill>
                <a:latin typeface="Montserrat" pitchFamily="2" charset="0"/>
                <a:ea typeface="Inter Medium" pitchFamily="34" charset="-122"/>
                <a:cs typeface="Inter Medium" pitchFamily="34" charset="-120"/>
              </a:rPr>
              <a:t>Оборудование </a:t>
            </a:r>
            <a:br>
              <a:rPr lang="ru-RU" sz="4400" b="1" dirty="0">
                <a:solidFill>
                  <a:srgbClr val="325CA8"/>
                </a:solidFill>
                <a:latin typeface="Montserrat" pitchFamily="2" charset="0"/>
                <a:ea typeface="Inter Medium" pitchFamily="34" charset="-122"/>
                <a:cs typeface="Inter Medium" pitchFamily="34" charset="-120"/>
              </a:rPr>
            </a:br>
            <a:r>
              <a:rPr lang="ru-RU" sz="4400" b="1" dirty="0">
                <a:solidFill>
                  <a:srgbClr val="325CA8"/>
                </a:solidFill>
                <a:latin typeface="Montserrat" pitchFamily="2" charset="0"/>
                <a:ea typeface="Inter Medium" pitchFamily="34" charset="-122"/>
                <a:cs typeface="Inter Medium" pitchFamily="34" charset="-120"/>
              </a:rPr>
              <a:t>и ПО</a:t>
            </a:r>
            <a:endParaRPr lang="en-US" sz="6000" b="1" dirty="0">
              <a:solidFill>
                <a:srgbClr val="325CA8"/>
              </a:solidFill>
              <a:latin typeface="Montserrat" pitchFamily="2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C2E7781-1A4C-54EF-01CB-4CC4B60F1D42}"/>
              </a:ext>
            </a:extLst>
          </p:cNvPr>
          <p:cNvCxnSpPr>
            <a:cxnSpLocks/>
          </p:cNvCxnSpPr>
          <p:nvPr/>
        </p:nvCxnSpPr>
        <p:spPr>
          <a:xfrm>
            <a:off x="9932670" y="2627714"/>
            <a:ext cx="4593821" cy="0"/>
          </a:xfrm>
          <a:prstGeom prst="line">
            <a:avLst/>
          </a:prstGeom>
          <a:ln w="38100">
            <a:solidFill>
              <a:srgbClr val="5CC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efault_name">
            <a:extLst>
              <a:ext uri="{FF2B5EF4-FFF2-40B4-BE49-F238E27FC236}">
                <a16:creationId xmlns:a16="http://schemas.microsoft.com/office/drawing/2014/main" id="{60D82716-C3C1-B1FB-DFC7-B89C6138BA54}"/>
              </a:ext>
            </a:extLst>
          </p:cNvPr>
          <p:cNvSpPr/>
          <p:nvPr/>
        </p:nvSpPr>
        <p:spPr>
          <a:xfrm>
            <a:off x="1143000" y="1046190"/>
            <a:ext cx="6686550" cy="711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4400" b="1" dirty="0">
                <a:solidFill>
                  <a:srgbClr val="325CA8"/>
                </a:solidFill>
                <a:latin typeface="Montserrat" pitchFamily="2" charset="0"/>
                <a:ea typeface="Inter Medium" pitchFamily="34" charset="-122"/>
                <a:cs typeface="Inter Medium" pitchFamily="34" charset="-120"/>
              </a:rPr>
              <a:t>Материалы</a:t>
            </a:r>
            <a:endParaRPr lang="en-US" sz="4400" b="1" dirty="0">
              <a:solidFill>
                <a:srgbClr val="325CA8"/>
              </a:solidFill>
              <a:latin typeface="Montserrat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30E981F-6F82-B8EF-070C-C18708FC6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5771" y="160303"/>
            <a:ext cx="1945529" cy="13751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B065E8-512C-C3A1-C5E1-E54B6AAEDC0B}"/>
              </a:ext>
            </a:extLst>
          </p:cNvPr>
          <p:cNvSpPr txBox="1"/>
          <p:nvPr/>
        </p:nvSpPr>
        <p:spPr>
          <a:xfrm>
            <a:off x="17833588" y="9719150"/>
            <a:ext cx="3754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600" dirty="0">
                <a:solidFill>
                  <a:srgbClr val="3353A0"/>
                </a:solidFill>
                <a:latin typeface="Montserrat Medium" pitchFamily="2" charset="0"/>
              </a:rPr>
              <a:t>5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0135EF2-7E09-74F8-0435-507B7AA9F347}"/>
              </a:ext>
            </a:extLst>
          </p:cNvPr>
          <p:cNvSpPr/>
          <p:nvPr/>
        </p:nvSpPr>
        <p:spPr>
          <a:xfrm>
            <a:off x="9845646" y="2584070"/>
            <a:ext cx="8442354" cy="131848"/>
          </a:xfrm>
          <a:prstGeom prst="rect">
            <a:avLst/>
          </a:prstGeom>
          <a:gradFill flip="none" rotWithShape="1">
            <a:gsLst>
              <a:gs pos="0">
                <a:srgbClr val="3254A2"/>
              </a:gs>
              <a:gs pos="50000">
                <a:srgbClr val="3392C3"/>
              </a:gs>
              <a:gs pos="100000">
                <a:srgbClr val="5CC1CD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0AFF9DA-9463-F30A-A67E-09484A143D20}"/>
              </a:ext>
            </a:extLst>
          </p:cNvPr>
          <p:cNvSpPr/>
          <p:nvPr/>
        </p:nvSpPr>
        <p:spPr>
          <a:xfrm rot="10800000">
            <a:off x="0" y="1870025"/>
            <a:ext cx="8654110" cy="131848"/>
          </a:xfrm>
          <a:prstGeom prst="rect">
            <a:avLst/>
          </a:prstGeom>
          <a:gradFill flip="none" rotWithShape="1">
            <a:gsLst>
              <a:gs pos="0">
                <a:srgbClr val="3254A2"/>
              </a:gs>
              <a:gs pos="50000">
                <a:srgbClr val="3392C3"/>
              </a:gs>
              <a:gs pos="100000">
                <a:srgbClr val="5CC1CD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EB256B9-FAD4-D849-36FC-7D7912D56587}"/>
              </a:ext>
            </a:extLst>
          </p:cNvPr>
          <p:cNvSpPr/>
          <p:nvPr/>
        </p:nvSpPr>
        <p:spPr>
          <a:xfrm>
            <a:off x="-921096" y="619260"/>
            <a:ext cx="8434005" cy="1375128"/>
          </a:xfrm>
          <a:prstGeom prst="roundRect">
            <a:avLst/>
          </a:prstGeom>
          <a:gradFill>
            <a:gsLst>
              <a:gs pos="50000">
                <a:srgbClr val="3392C3"/>
              </a:gs>
              <a:gs pos="0">
                <a:srgbClr val="3353A0"/>
              </a:gs>
              <a:gs pos="100000">
                <a:srgbClr val="A6D9D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default_name">
            <a:extLst>
              <a:ext uri="{FF2B5EF4-FFF2-40B4-BE49-F238E27FC236}">
                <a16:creationId xmlns:a16="http://schemas.microsoft.com/office/drawing/2014/main" id="{60D82716-C3C1-B1FB-DFC7-B89C6138BA54}"/>
              </a:ext>
            </a:extLst>
          </p:cNvPr>
          <p:cNvSpPr/>
          <p:nvPr/>
        </p:nvSpPr>
        <p:spPr>
          <a:xfrm>
            <a:off x="1143000" y="720583"/>
            <a:ext cx="6048632" cy="1038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7200" b="1" dirty="0">
                <a:solidFill>
                  <a:schemeClr val="bg1"/>
                </a:solidFill>
                <a:latin typeface="Montserrat" pitchFamily="2" charset="0"/>
                <a:ea typeface="Inter Medium" pitchFamily="34" charset="-122"/>
                <a:cs typeface="Inter Medium" pitchFamily="34" charset="-120"/>
              </a:rPr>
              <a:t>Результаты</a:t>
            </a:r>
            <a:endParaRPr lang="en-US" sz="7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30E981F-6F82-B8EF-070C-C18708FC6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5771" y="160303"/>
            <a:ext cx="1945529" cy="13751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44B7998-CF2D-F795-19FF-F65DC1AC848B}"/>
              </a:ext>
            </a:extLst>
          </p:cNvPr>
          <p:cNvSpPr txBox="1"/>
          <p:nvPr/>
        </p:nvSpPr>
        <p:spPr>
          <a:xfrm>
            <a:off x="17833588" y="9719150"/>
            <a:ext cx="3898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600" dirty="0">
                <a:solidFill>
                  <a:srgbClr val="3353A0"/>
                </a:solidFill>
                <a:latin typeface="Montserrat Medium" pitchFamily="2" charset="0"/>
              </a:rPr>
              <a:t>6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14AF6D-3275-7F30-5FC4-12A1A9D82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68" y="2302745"/>
            <a:ext cx="8848064" cy="55300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D8A03C-35B2-9CB4-6F6C-3F58DAA38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1568" y="4189110"/>
            <a:ext cx="8848064" cy="55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9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2E8290-353C-668B-A492-8B080C24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405365D2-B0AE-8FA7-B772-2FD54B747354}"/>
              </a:ext>
            </a:extLst>
          </p:cNvPr>
          <p:cNvSpPr/>
          <p:nvPr/>
        </p:nvSpPr>
        <p:spPr>
          <a:xfrm>
            <a:off x="-921096" y="619260"/>
            <a:ext cx="8434005" cy="1375128"/>
          </a:xfrm>
          <a:prstGeom prst="roundRect">
            <a:avLst/>
          </a:prstGeom>
          <a:gradFill>
            <a:gsLst>
              <a:gs pos="50000">
                <a:srgbClr val="3392C3"/>
              </a:gs>
              <a:gs pos="0">
                <a:srgbClr val="3353A0"/>
              </a:gs>
              <a:gs pos="100000">
                <a:srgbClr val="A6D9D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default_name">
            <a:extLst>
              <a:ext uri="{FF2B5EF4-FFF2-40B4-BE49-F238E27FC236}">
                <a16:creationId xmlns:a16="http://schemas.microsoft.com/office/drawing/2014/main" id="{EE6D26AB-E022-B968-C373-C6D825BD9A72}"/>
              </a:ext>
            </a:extLst>
          </p:cNvPr>
          <p:cNvSpPr/>
          <p:nvPr/>
        </p:nvSpPr>
        <p:spPr>
          <a:xfrm>
            <a:off x="1143000" y="720583"/>
            <a:ext cx="6048632" cy="1038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7200" b="1" dirty="0">
                <a:solidFill>
                  <a:schemeClr val="bg1"/>
                </a:solidFill>
                <a:latin typeface="Montserrat" pitchFamily="2" charset="0"/>
                <a:ea typeface="Inter Medium" pitchFamily="34" charset="-122"/>
                <a:cs typeface="Inter Medium" pitchFamily="34" charset="-120"/>
              </a:rPr>
              <a:t>Результаты</a:t>
            </a:r>
            <a:endParaRPr lang="en-US" sz="7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F7FC868-F771-CDDF-185D-CAFC2C62D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5771" y="160303"/>
            <a:ext cx="1945529" cy="13751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95BF552-17C9-EDCD-0086-AF54A304B8BC}"/>
              </a:ext>
            </a:extLst>
          </p:cNvPr>
          <p:cNvSpPr txBox="1"/>
          <p:nvPr/>
        </p:nvSpPr>
        <p:spPr>
          <a:xfrm>
            <a:off x="17833588" y="9719150"/>
            <a:ext cx="3834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3353A0"/>
                </a:solidFill>
                <a:latin typeface="Montserrat Medium" pitchFamily="2" charset="0"/>
              </a:rPr>
              <a:t>7</a:t>
            </a:r>
            <a:endParaRPr lang="ru-RU" sz="2600" dirty="0">
              <a:solidFill>
                <a:srgbClr val="3353A0"/>
              </a:solidFill>
              <a:latin typeface="Montserrat Medium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8ADE51-7219-EB54-A74D-A18729FD7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528" y="2404073"/>
            <a:ext cx="9348446" cy="58427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5D2188-115E-0A0A-D4B1-D0E3107A58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1928" y="3749793"/>
            <a:ext cx="8713544" cy="544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44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06340F-1C10-74EA-69F8-55B5630A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6FF5AB5-4C3F-B23D-D4A8-4F641DE44E4A}"/>
              </a:ext>
            </a:extLst>
          </p:cNvPr>
          <p:cNvSpPr/>
          <p:nvPr/>
        </p:nvSpPr>
        <p:spPr>
          <a:xfrm>
            <a:off x="-921096" y="619260"/>
            <a:ext cx="8434005" cy="1375128"/>
          </a:xfrm>
          <a:prstGeom prst="roundRect">
            <a:avLst/>
          </a:prstGeom>
          <a:gradFill>
            <a:gsLst>
              <a:gs pos="50000">
                <a:srgbClr val="3392C3"/>
              </a:gs>
              <a:gs pos="0">
                <a:srgbClr val="3353A0"/>
              </a:gs>
              <a:gs pos="100000">
                <a:srgbClr val="A6D9D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default_name">
            <a:extLst>
              <a:ext uri="{FF2B5EF4-FFF2-40B4-BE49-F238E27FC236}">
                <a16:creationId xmlns:a16="http://schemas.microsoft.com/office/drawing/2014/main" id="{C2AC5BCE-04F3-299D-FA96-1D5BDE900111}"/>
              </a:ext>
            </a:extLst>
          </p:cNvPr>
          <p:cNvSpPr/>
          <p:nvPr/>
        </p:nvSpPr>
        <p:spPr>
          <a:xfrm>
            <a:off x="1143000" y="720583"/>
            <a:ext cx="6048632" cy="1038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7200" b="1" dirty="0">
                <a:solidFill>
                  <a:schemeClr val="bg1"/>
                </a:solidFill>
                <a:latin typeface="Montserrat" pitchFamily="2" charset="0"/>
                <a:ea typeface="Inter Medium" pitchFamily="34" charset="-122"/>
                <a:cs typeface="Inter Medium" pitchFamily="34" charset="-120"/>
              </a:rPr>
              <a:t>Результаты</a:t>
            </a:r>
            <a:endParaRPr lang="en-US" sz="7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F58CB5-2F35-9864-F2C5-ADC1ED042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5771" y="160303"/>
            <a:ext cx="1945529" cy="13751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B837FC6-51F8-00E8-48B5-7E486E9EEEF8}"/>
              </a:ext>
            </a:extLst>
          </p:cNvPr>
          <p:cNvSpPr txBox="1"/>
          <p:nvPr/>
        </p:nvSpPr>
        <p:spPr>
          <a:xfrm>
            <a:off x="17833588" y="9719150"/>
            <a:ext cx="3994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3353A0"/>
                </a:solidFill>
                <a:latin typeface="Montserrat Medium" pitchFamily="2" charset="0"/>
              </a:rPr>
              <a:t>8</a:t>
            </a:r>
            <a:endParaRPr lang="ru-RU" sz="2600" dirty="0">
              <a:solidFill>
                <a:srgbClr val="3353A0"/>
              </a:solidFill>
              <a:latin typeface="Montserrat Medium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394B6C-8FBC-235A-3BC1-9D6153B49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34" y="2426179"/>
            <a:ext cx="8695427" cy="54346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7B65E4-0C1A-EA18-A1AE-302E6C1B77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2846" y="4167188"/>
            <a:ext cx="8883139" cy="555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21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C7B5E3-32A1-10D9-F942-FD293BA9A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DFE593D4-93B7-B926-F832-E538C375DAF0}"/>
              </a:ext>
            </a:extLst>
          </p:cNvPr>
          <p:cNvSpPr/>
          <p:nvPr/>
        </p:nvSpPr>
        <p:spPr>
          <a:xfrm>
            <a:off x="-921096" y="619260"/>
            <a:ext cx="8434005" cy="1375128"/>
          </a:xfrm>
          <a:prstGeom prst="roundRect">
            <a:avLst/>
          </a:prstGeom>
          <a:gradFill>
            <a:gsLst>
              <a:gs pos="50000">
                <a:srgbClr val="3392C3"/>
              </a:gs>
              <a:gs pos="0">
                <a:srgbClr val="3353A0"/>
              </a:gs>
              <a:gs pos="100000">
                <a:srgbClr val="A6D9D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default_name">
            <a:extLst>
              <a:ext uri="{FF2B5EF4-FFF2-40B4-BE49-F238E27FC236}">
                <a16:creationId xmlns:a16="http://schemas.microsoft.com/office/drawing/2014/main" id="{410C1EF1-D941-B791-9649-ACEEE46E7CDD}"/>
              </a:ext>
            </a:extLst>
          </p:cNvPr>
          <p:cNvSpPr/>
          <p:nvPr/>
        </p:nvSpPr>
        <p:spPr>
          <a:xfrm>
            <a:off x="1143000" y="720583"/>
            <a:ext cx="6048632" cy="1038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7200" b="1" dirty="0">
                <a:solidFill>
                  <a:schemeClr val="bg1"/>
                </a:solidFill>
                <a:latin typeface="Montserrat" pitchFamily="2" charset="0"/>
                <a:ea typeface="Inter Medium" pitchFamily="34" charset="-122"/>
                <a:cs typeface="Inter Medium" pitchFamily="34" charset="-120"/>
              </a:rPr>
              <a:t>Результаты</a:t>
            </a:r>
            <a:endParaRPr lang="en-US" sz="7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DFE6B1E-8402-2329-F8AB-5A0CABF3B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5771" y="160303"/>
            <a:ext cx="1945529" cy="13751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D2293F9-35A1-8237-0901-D88D5C867C0D}"/>
              </a:ext>
            </a:extLst>
          </p:cNvPr>
          <p:cNvSpPr txBox="1"/>
          <p:nvPr/>
        </p:nvSpPr>
        <p:spPr>
          <a:xfrm>
            <a:off x="17833588" y="9719150"/>
            <a:ext cx="3898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3353A0"/>
                </a:solidFill>
                <a:latin typeface="Montserrat Medium" pitchFamily="2" charset="0"/>
              </a:rPr>
              <a:t>9</a:t>
            </a:r>
            <a:endParaRPr lang="ru-RU" sz="2600" dirty="0">
              <a:solidFill>
                <a:srgbClr val="3353A0"/>
              </a:solidFill>
              <a:latin typeface="Montserrat Medium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B74DD5-7104-827D-4BB3-F10C6F40B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178" y="2294625"/>
            <a:ext cx="8667822" cy="54173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6BE1137-EDA6-A1BF-3D05-9C8DBEE0A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3881886"/>
            <a:ext cx="8882620" cy="555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53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12030</TotalTime>
  <Words>542</Words>
  <Application>Microsoft Macintosh PowerPoint</Application>
  <PresentationFormat>Произвольный</PresentationFormat>
  <Paragraphs>69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Inter Regular</vt:lpstr>
      <vt:lpstr>Montserrat</vt:lpstr>
      <vt:lpstr>Montserrat Bold</vt:lpstr>
      <vt:lpstr>Montserrat Medium</vt:lpstr>
      <vt:lpstr>Montserrat Regular</vt:lpstr>
      <vt:lpstr>Montserrat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veronikarasoevaaa@outlook.com</cp:lastModifiedBy>
  <cp:revision>12</cp:revision>
  <dcterms:created xsi:type="dcterms:W3CDTF">2025-01-14T09:23:53Z</dcterms:created>
  <dcterms:modified xsi:type="dcterms:W3CDTF">2026-01-23T06:25:41Z</dcterms:modified>
</cp:coreProperties>
</file>